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sldIdLst>
    <p:sldId id="256" r:id="rId2"/>
    <p:sldId id="266" r:id="rId3"/>
    <p:sldId id="257" r:id="rId4"/>
    <p:sldId id="270" r:id="rId5"/>
    <p:sldId id="258" r:id="rId6"/>
    <p:sldId id="259" r:id="rId7"/>
    <p:sldId id="260" r:id="rId8"/>
    <p:sldId id="261" r:id="rId9"/>
    <p:sldId id="267" r:id="rId10"/>
    <p:sldId id="263" r:id="rId11"/>
    <p:sldId id="271" r:id="rId12"/>
    <p:sldId id="264" r:id="rId13"/>
    <p:sldId id="262" r:id="rId14"/>
    <p:sldId id="268" r:id="rId15"/>
    <p:sldId id="269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338D2-2820-45B4-8995-B5FF5CC20895}" type="datetimeFigureOut">
              <a:rPr lang="en-GB" smtClean="0"/>
              <a:t>13/10/2023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57804-D410-474E-AD87-E29880DEEB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45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10BFB-6EC5-4458-9254-2CCE3FCAA112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6655-EB07-4688-8758-547646F0F6EA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B83F4-048C-46E6-AABB-A92FDCA69C2F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E3FD-C6F3-4BFE-AF49-912598CDBFF9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EEAB-8B7B-4E77-8046-CA6CBC9C447A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F95F-EECD-472F-898E-9E719DBAA9DE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B72B-CC09-46AF-AD25-C187A6591AE1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1649D-C881-4AB8-AA88-EE015D876B7D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885A-89B1-4B83-A51F-F3D7BC3EF990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F2D70-3C8F-4558-B96C-132E91E66863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F262-0C34-4197-AB89-BC4177CC7C81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924DA-A7EB-46D2-9328-16BABE7ADA44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0EBBA-6306-43E8-8BC3-3FD7FCC40EC4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BBB5-7059-41C9-8C28-5AB8AAD57638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C4B3-3922-403B-BBCB-B9B1917747AD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C8D9D-A7C7-4B8B-8432-5D7D29E217C5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E15BB-DDBE-4FDD-A4AC-6DF4CEF47BEF}" type="datetime1">
              <a:rPr lang="en-US" smtClean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iencedirect.com/journal/journal-of-economic-behavior-and-organization" TargetMode="External"/><Relationship Id="rId3" Type="http://schemas.openxmlformats.org/officeDocument/2006/relationships/hyperlink" Target="https://www.economicscience.org/page/journals#jesa" TargetMode="External"/><Relationship Id="rId7" Type="http://schemas.openxmlformats.org/officeDocument/2006/relationships/hyperlink" Target="https://www.springer.com/journal/11166" TargetMode="External"/><Relationship Id="rId2" Type="http://schemas.openxmlformats.org/officeDocument/2006/relationships/hyperlink" Target="https://www.economicscience.org/page/journals#e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pringer.com/journal/11238" TargetMode="External"/><Relationship Id="rId11" Type="http://schemas.openxmlformats.org/officeDocument/2006/relationships/hyperlink" Target="https://academic.oup.com/qje" TargetMode="External"/><Relationship Id="rId5" Type="http://schemas.openxmlformats.org/officeDocument/2006/relationships/hyperlink" Target="https://www.sciencedirect.com/journal/journal-of-behavioral-and-experimental-finance" TargetMode="External"/><Relationship Id="rId10" Type="http://schemas.openxmlformats.org/officeDocument/2006/relationships/hyperlink" Target="https://academic.oup.com/ej" TargetMode="External"/><Relationship Id="rId4" Type="http://schemas.openxmlformats.org/officeDocument/2006/relationships/hyperlink" Target="https://www.sciencedirect.com/journal/journal-of-behavioral-and-experimental-economics" TargetMode="External"/><Relationship Id="rId9" Type="http://schemas.openxmlformats.org/officeDocument/2006/relationships/hyperlink" Target="https://www.econometricsociety.org/publications/econometrica/browse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208999"/>
          </a:xfrm>
        </p:spPr>
        <p:txBody>
          <a:bodyPr/>
          <a:lstStyle/>
          <a:p>
            <a:pPr algn="l"/>
            <a:r>
              <a:rPr lang="en-GB" sz="3200" dirty="0"/>
              <a:t>Experimental Economics </a:t>
            </a:r>
            <a:br>
              <a:rPr lang="en-GB" sz="3200" dirty="0"/>
            </a:br>
            <a:r>
              <a:rPr lang="en-GB" sz="3200" dirty="0"/>
              <a:t>Lecture 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23432" y="4111386"/>
            <a:ext cx="69105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Sixth presentation to the Doctoral Students, University of Bari</a:t>
            </a:r>
          </a:p>
          <a:p>
            <a:pPr algn="ctr"/>
            <a:r>
              <a:rPr lang="en-GB" dirty="0"/>
              <a:t>John Hey</a:t>
            </a:r>
          </a:p>
          <a:p>
            <a:pPr algn="ctr"/>
            <a:r>
              <a:rPr lang="en-GB"/>
              <a:t> October </a:t>
            </a:r>
            <a:r>
              <a:rPr lang="en-GB" dirty="0"/>
              <a:t>2023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11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experimental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Give a broad overview of what subjects were asked to do.</a:t>
            </a:r>
          </a:p>
          <a:p>
            <a:r>
              <a:rPr lang="en-GB" dirty="0"/>
              <a:t>Mention the experimental software.</a:t>
            </a:r>
          </a:p>
          <a:p>
            <a:r>
              <a:rPr lang="en-GB" dirty="0"/>
              <a:t>Perhaps show some screenshots.</a:t>
            </a:r>
          </a:p>
          <a:p>
            <a:r>
              <a:rPr lang="en-GB" dirty="0"/>
              <a:t>Refer to the Instructions (put them in an Appendix or online).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0500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implementation of the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State whether it was pen-and-paper, run in the lab, run online, or run in the field.</a:t>
            </a:r>
          </a:p>
          <a:p>
            <a:r>
              <a:rPr lang="en-GB" dirty="0"/>
              <a:t>Describe how you recruited your subjects and give brief information about them.</a:t>
            </a:r>
          </a:p>
          <a:p>
            <a:r>
              <a:rPr lang="en-GB" dirty="0"/>
              <a:t>Discuss the Instructions and how you showed the subjects the Instructions.</a:t>
            </a:r>
          </a:p>
          <a:p>
            <a:r>
              <a:rPr lang="en-GB" dirty="0"/>
              <a:t>Mention whether there were any check questions to see if the subjects understood the Instructions.</a:t>
            </a:r>
          </a:p>
          <a:p>
            <a:r>
              <a:rPr lang="en-GB" dirty="0"/>
              <a:t>Was there a questionnaire at the end? What did it ask?</a:t>
            </a:r>
          </a:p>
          <a:p>
            <a:r>
              <a:rPr lang="en-GB" dirty="0"/>
              <a:t>Mention how you paid them, and give some information about the payments.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2352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Be succinct</a:t>
            </a:r>
          </a:p>
          <a:p>
            <a:r>
              <a:rPr lang="en-GB" dirty="0"/>
              <a:t>Report the main thrust of the results and those that confirm or deny the theory under investigation.</a:t>
            </a:r>
          </a:p>
          <a:p>
            <a:r>
              <a:rPr lang="en-GB" dirty="0"/>
              <a:t>Do not give too much detail; if the referee wants detail you can always include it in a revision.</a:t>
            </a:r>
          </a:p>
          <a:p>
            <a:r>
              <a:rPr lang="en-GB" dirty="0"/>
              <a:t>You can also include detail in an (online) appendix.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777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Many readers, if they get past the abstract, may then read (only) the conclusions.</a:t>
            </a:r>
          </a:p>
          <a:p>
            <a:r>
              <a:rPr lang="en-GB" dirty="0"/>
              <a:t>Thus the conclusions should start by repeating the objectives of the experiment, and finish with a precis of the main results; do not go into detail; if they want that, they will have to read the rest of the article.</a:t>
            </a:r>
          </a:p>
          <a:p>
            <a:r>
              <a:rPr lang="en-GB" dirty="0"/>
              <a:t>Stress the interesting parts of the results and their relevance to economics and the world.</a:t>
            </a:r>
          </a:p>
          <a:p>
            <a:r>
              <a:rPr lang="en-GB" dirty="0"/>
              <a:t>Finish on an upbeat note.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170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task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Each of you (this is an individual experiment!) will come up with an idea for an experiment. You should specify:</a:t>
            </a:r>
          </a:p>
          <a:p>
            <a:endParaRPr lang="en-GB" dirty="0"/>
          </a:p>
          <a:p>
            <a:r>
              <a:rPr lang="en-GB" dirty="0"/>
              <a:t>The title preferably in the form of a question).</a:t>
            </a:r>
          </a:p>
          <a:p>
            <a:r>
              <a:rPr lang="en-GB" dirty="0"/>
              <a:t>The purpose of the experiment (more than just answering the question).</a:t>
            </a:r>
          </a:p>
          <a:p>
            <a:r>
              <a:rPr lang="en-GB" dirty="0"/>
              <a:t>The type of experiment.</a:t>
            </a:r>
          </a:p>
          <a:p>
            <a:r>
              <a:rPr lang="en-GB" dirty="0"/>
              <a:t>The software you might use.</a:t>
            </a:r>
          </a:p>
          <a:p>
            <a:r>
              <a:rPr lang="en-GB" dirty="0"/>
              <a:t>How you might analyse the results.</a:t>
            </a:r>
          </a:p>
          <a:p>
            <a:r>
              <a:rPr lang="en-GB" dirty="0"/>
              <a:t>Where might you submit the finished paper.</a:t>
            </a:r>
          </a:p>
          <a:p>
            <a:endParaRPr lang="en-GB" dirty="0"/>
          </a:p>
          <a:p>
            <a:r>
              <a:rPr lang="en-GB" sz="1400" dirty="0"/>
              <a:t>Hint: games are ripe for experimentation.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43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for today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Each of you in turn has 5 minutes to tell us your plan.</a:t>
            </a:r>
          </a:p>
          <a:p>
            <a:endParaRPr lang="en-GB" dirty="0"/>
          </a:p>
          <a:p>
            <a:r>
              <a:rPr lang="en-GB" dirty="0"/>
              <a:t>We will subject each of these to scrutiny.</a:t>
            </a:r>
          </a:p>
          <a:p>
            <a:r>
              <a:rPr lang="en-GB" dirty="0"/>
              <a:t>Obviously you may not be able to answer all the questions at this stage.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942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>
        <p15:prstTrans prst="peelOff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End of the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 hope you have enjoyed the course and got what you wanted and hoped for out of </a:t>
            </a:r>
            <a:r>
              <a:rPr lang="en-GB"/>
              <a:t>it.</a:t>
            </a:r>
            <a:endParaRPr lang="en-GB" dirty="0"/>
          </a:p>
          <a:p>
            <a:r>
              <a:rPr lang="en-GB" dirty="0"/>
              <a:t>I am always available for comments at john.hey@york.ac.uk</a:t>
            </a:r>
          </a:p>
          <a:p>
            <a:endParaRPr lang="en-GB" dirty="0"/>
          </a:p>
          <a:p>
            <a:r>
              <a:rPr lang="en-GB" dirty="0"/>
              <a:t>Please  get in touch if you have any questions.</a:t>
            </a:r>
          </a:p>
          <a:p>
            <a:endParaRPr lang="en-GB" dirty="0"/>
          </a:p>
          <a:p>
            <a:r>
              <a:rPr lang="en-GB" dirty="0"/>
              <a:t>I hope you enjoy experiments and get a lot out of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2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Writing up the results and submitting the paper for publication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Starting off the writing up.</a:t>
            </a:r>
          </a:p>
          <a:p>
            <a:r>
              <a:rPr lang="en-GB" dirty="0"/>
              <a:t>The abstract.</a:t>
            </a:r>
          </a:p>
          <a:p>
            <a:r>
              <a:rPr lang="en-GB" dirty="0"/>
              <a:t>The introduction.</a:t>
            </a:r>
          </a:p>
          <a:p>
            <a:r>
              <a:rPr lang="en-GB" dirty="0"/>
              <a:t>The problem.</a:t>
            </a:r>
          </a:p>
          <a:p>
            <a:r>
              <a:rPr lang="en-GB" dirty="0"/>
              <a:t>Related literature.</a:t>
            </a:r>
          </a:p>
          <a:p>
            <a:r>
              <a:rPr lang="en-GB" dirty="0"/>
              <a:t>Theory.</a:t>
            </a:r>
          </a:p>
          <a:p>
            <a:r>
              <a:rPr lang="en-GB" dirty="0"/>
              <a:t>Experimental design</a:t>
            </a:r>
          </a:p>
          <a:p>
            <a:r>
              <a:rPr lang="en-GB" dirty="0"/>
              <a:t>Results.</a:t>
            </a:r>
          </a:p>
          <a:p>
            <a:r>
              <a:rPr lang="en-GB" dirty="0"/>
              <a:t>Conclusions.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089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Starting off the writing up</a:t>
            </a:r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2282"/>
            <a:ext cx="8596668" cy="4358891"/>
          </a:xfrm>
        </p:spPr>
        <p:txBody>
          <a:bodyPr/>
          <a:lstStyle/>
          <a:p>
            <a:r>
              <a:rPr lang="en-GB" dirty="0"/>
              <a:t>I would suggest starting with choosing a target journal, and checking out its requirements and style guides.</a:t>
            </a:r>
          </a:p>
          <a:p>
            <a:r>
              <a:rPr lang="en-GB" dirty="0"/>
              <a:t>Remember that wherever you submit it, the journal will send it out to referees. They may be nice or otherwise. Bear them in mind while you write.</a:t>
            </a:r>
          </a:p>
          <a:p>
            <a:r>
              <a:rPr lang="en-GB" dirty="0"/>
              <a:t>Write the title of the paper and the abstract first.</a:t>
            </a:r>
          </a:p>
          <a:p>
            <a:r>
              <a:rPr lang="en-GB" dirty="0"/>
              <a:t>The abstract will help you structure the paper, and keep in mind what you want to convey to the reader.</a:t>
            </a:r>
          </a:p>
          <a:p>
            <a:r>
              <a:rPr lang="en-GB" dirty="0"/>
              <a:t>Then decide the sections in the paper: introduction; statement of the problem the subjects were asked to tackle; relevant other literature; theory; experimental design and implementation; results; conclusion.</a:t>
            </a:r>
          </a:p>
          <a:p>
            <a:r>
              <a:rPr lang="en-GB" dirty="0"/>
              <a:t>Then start writing, not necessarily in the order that they will appear in the paper, but keep in mind the objectives of the paper.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957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Possible journals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>
                <a:hlinkClick r:id="rId2"/>
              </a:rPr>
              <a:t>Experimental Economics</a:t>
            </a:r>
            <a:endParaRPr lang="en-GB" dirty="0"/>
          </a:p>
          <a:p>
            <a:r>
              <a:rPr lang="en-GB" dirty="0">
                <a:hlinkClick r:id="rId3"/>
              </a:rPr>
              <a:t>Journal of the Economics Science Association</a:t>
            </a:r>
            <a:endParaRPr lang="en-GB" dirty="0"/>
          </a:p>
          <a:p>
            <a:r>
              <a:rPr lang="en-GB" dirty="0">
                <a:hlinkClick r:id="rId4"/>
              </a:rPr>
              <a:t>Journal of Experimental and Behavioral Economics</a:t>
            </a:r>
            <a:endParaRPr lang="en-GB" dirty="0"/>
          </a:p>
          <a:p>
            <a:r>
              <a:rPr lang="en-GB" dirty="0">
                <a:hlinkClick r:id="rId5"/>
              </a:rPr>
              <a:t>Journal of Behavioral and Experimental Finance</a:t>
            </a:r>
            <a:endParaRPr lang="en-GB" dirty="0"/>
          </a:p>
          <a:p>
            <a:r>
              <a:rPr lang="en-GB" dirty="0">
                <a:hlinkClick r:id="rId6"/>
              </a:rPr>
              <a:t>Theory and Decision</a:t>
            </a:r>
            <a:endParaRPr lang="en-GB" dirty="0"/>
          </a:p>
          <a:p>
            <a:r>
              <a:rPr lang="en-GB" dirty="0">
                <a:hlinkClick r:id="rId7"/>
              </a:rPr>
              <a:t>Journal of Risk and Uncertainty</a:t>
            </a:r>
            <a:endParaRPr lang="en-GB" dirty="0"/>
          </a:p>
          <a:p>
            <a:r>
              <a:rPr lang="en-GB" dirty="0">
                <a:hlinkClick r:id="rId8"/>
              </a:rPr>
              <a:t>Journal of Economic Behavior and Organization</a:t>
            </a:r>
            <a:endParaRPr lang="en-GB" dirty="0"/>
          </a:p>
          <a:p>
            <a:r>
              <a:rPr lang="en-GB" dirty="0"/>
              <a:t>Also general journals like</a:t>
            </a:r>
          </a:p>
          <a:p>
            <a:r>
              <a:rPr lang="en-GB" dirty="0">
                <a:hlinkClick r:id="rId9"/>
              </a:rPr>
              <a:t>Econometrica</a:t>
            </a:r>
            <a:endParaRPr lang="en-GB" dirty="0"/>
          </a:p>
          <a:p>
            <a:r>
              <a:rPr lang="en-GB" dirty="0">
                <a:hlinkClick r:id="rId10"/>
              </a:rPr>
              <a:t>The Economic Journal</a:t>
            </a:r>
            <a:endParaRPr lang="en-GB" dirty="0"/>
          </a:p>
          <a:p>
            <a:r>
              <a:rPr lang="en-GB" dirty="0">
                <a:hlinkClick r:id="rId11"/>
              </a:rPr>
              <a:t>The Quarterly Journal of Economics</a:t>
            </a:r>
            <a:endParaRPr lang="en-GB" dirty="0"/>
          </a:p>
          <a:p>
            <a:r>
              <a:rPr lang="en-GB" dirty="0"/>
              <a:t>And many more…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668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154655"/>
          </a:xfrm>
        </p:spPr>
        <p:txBody>
          <a:bodyPr>
            <a:normAutofit/>
          </a:bodyPr>
          <a:lstStyle/>
          <a:p>
            <a:br>
              <a:rPr lang="en-GB" sz="1600" dirty="0"/>
            </a:br>
            <a:r>
              <a:rPr lang="en-GB" sz="3200" dirty="0"/>
              <a:t>The 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Remember that many people will read only the abstract, and that you will have to pull the reader in.</a:t>
            </a:r>
          </a:p>
          <a:p>
            <a:r>
              <a:rPr lang="en-GB" dirty="0"/>
              <a:t>Make it short and succinct, avoid technical and experimental, and indeed any, detail.</a:t>
            </a:r>
          </a:p>
          <a:p>
            <a:r>
              <a:rPr lang="en-GB" dirty="0"/>
              <a:t>Make it obvious that you have tackled an interesting question, and </a:t>
            </a:r>
            <a:r>
              <a:rPr lang="en-GB" i="1" dirty="0"/>
              <a:t>hint</a:t>
            </a:r>
            <a:r>
              <a:rPr lang="en-GB" dirty="0"/>
              <a:t> at the importance of the results of the experiment.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66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/>
          </a:bodyPr>
          <a:lstStyle/>
          <a:p>
            <a:r>
              <a:rPr lang="en-GB" dirty="0"/>
              <a:t>Introduction</a:t>
            </a:r>
            <a:br>
              <a:rPr lang="en-GB" sz="1600" dirty="0"/>
            </a:br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Keep it short and simple.</a:t>
            </a:r>
          </a:p>
          <a:p>
            <a:r>
              <a:rPr lang="en-GB" dirty="0"/>
              <a:t>Describe the purpose of the experiment.</a:t>
            </a:r>
          </a:p>
          <a:p>
            <a:r>
              <a:rPr lang="en-GB" dirty="0"/>
              <a:t>Avoid technical terms.</a:t>
            </a:r>
          </a:p>
          <a:p>
            <a:r>
              <a:rPr lang="en-GB" dirty="0"/>
              <a:t>Make clear what the point of the experiment was.</a:t>
            </a:r>
          </a:p>
          <a:p>
            <a:r>
              <a:rPr lang="en-GB" dirty="0"/>
              <a:t>Give an overview of what you have done and what you have learnt from the experiment (but do not go into detail).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88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Describe the nature of the decision-problem that the subjects were asked to tackle.</a:t>
            </a:r>
          </a:p>
          <a:p>
            <a:r>
              <a:rPr lang="en-GB" dirty="0"/>
              <a:t>Do not give too much detail, but describe the broad structure of the problem and the nature of its solution in the theoretical literature.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649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Related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is often difficult to know how much to include here.</a:t>
            </a:r>
          </a:p>
          <a:p>
            <a:r>
              <a:rPr lang="en-GB" dirty="0"/>
              <a:t>Too little, and the referees will complain that you do not know the literature.</a:t>
            </a:r>
          </a:p>
          <a:p>
            <a:r>
              <a:rPr lang="en-GB" dirty="0"/>
              <a:t>Too much, and they will complain that you are being verbose. </a:t>
            </a:r>
          </a:p>
          <a:p>
            <a:r>
              <a:rPr lang="en-GB" dirty="0"/>
              <a:t>Mention earlier experiments addressed to a similar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746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Give a broad sketch of the theory that you are investigating.</a:t>
            </a:r>
          </a:p>
          <a:p>
            <a:r>
              <a:rPr lang="en-GB" dirty="0"/>
              <a:t>Do not go into (mathematical) detail; it needs to be accessible to a general audience.</a:t>
            </a:r>
          </a:p>
          <a:p>
            <a:r>
              <a:rPr lang="en-GB" dirty="0"/>
              <a:t>State results verbally – do not use mathematics unless it makes it simpler.</a:t>
            </a:r>
          </a:p>
          <a:p>
            <a:r>
              <a:rPr lang="en-GB" dirty="0"/>
              <a:t>State the main results of the theory – those that the author(s) think most exciting or interesting; and those that you think are odd.</a:t>
            </a:r>
          </a:p>
          <a:p>
            <a:r>
              <a:rPr lang="en-GB" dirty="0"/>
              <a:t>You can always put technical detail in an Appendix or online.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074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14762</TotalTime>
  <Words>1037</Words>
  <Application>Microsoft Office PowerPoint</Application>
  <PresentationFormat>Widescreen</PresentationFormat>
  <Paragraphs>119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Facet</vt:lpstr>
      <vt:lpstr>Experimental Economics  Lecture 6</vt:lpstr>
      <vt:lpstr>Writing up the results and submitting the paper for publication</vt:lpstr>
      <vt:lpstr>Starting off the writing up</vt:lpstr>
      <vt:lpstr>Possible journals</vt:lpstr>
      <vt:lpstr> The abstract</vt:lpstr>
      <vt:lpstr>Introduction </vt:lpstr>
      <vt:lpstr>The problem</vt:lpstr>
      <vt:lpstr>Related literature</vt:lpstr>
      <vt:lpstr>Theory</vt:lpstr>
      <vt:lpstr>The experimental design</vt:lpstr>
      <vt:lpstr>The implementation of the experiment</vt:lpstr>
      <vt:lpstr>Results</vt:lpstr>
      <vt:lpstr>Conclusions</vt:lpstr>
      <vt:lpstr>The task for today</vt:lpstr>
      <vt:lpstr>Task for today (continued)</vt:lpstr>
      <vt:lpstr>End of the course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Hey</dc:creator>
  <cp:lastModifiedBy>John Hey</cp:lastModifiedBy>
  <cp:revision>33</cp:revision>
  <dcterms:created xsi:type="dcterms:W3CDTF">2020-09-12T12:48:19Z</dcterms:created>
  <dcterms:modified xsi:type="dcterms:W3CDTF">2023-10-13T15:34:58Z</dcterms:modified>
</cp:coreProperties>
</file>